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3" name="Shape 1"/>
          <p:cNvSpPr/>
          <p:nvPr/>
        </p:nvSpPr>
        <p:spPr>
          <a:xfrm>
            <a:off x="164592" y="2377440"/>
            <a:ext cx="3840480" cy="6400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777240"/>
            <a:ext cx="5669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Foundation Fabric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11480" y="2542032"/>
            <a:ext cx="5669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Cloud Platform 企業級</a:t>
            </a: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Terraform 基礎設施即程式碼工具庫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92240" y="457200"/>
            <a:ext cx="2468880" cy="4297680"/>
          </a:xfrm>
          <a:prstGeom prst="rect">
            <a:avLst/>
          </a:prstGeom>
          <a:solidFill>
            <a:srgbClr val="1A3A6E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92240" y="457200"/>
            <a:ext cx="2468880" cy="9144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8" name="Text 6"/>
          <p:cNvSpPr/>
          <p:nvPr/>
        </p:nvSpPr>
        <p:spPr>
          <a:xfrm>
            <a:off x="6583680" y="731520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BBC04"/>
                </a:solidFill>
              </a:rPr>
              <a:t>87+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6583680" y="13898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Terraform Modules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720840" y="1792224"/>
            <a:ext cx="2011680" cy="18288"/>
          </a:xfrm>
          <a:prstGeom prst="rect">
            <a:avLst/>
          </a:prstGeom>
          <a:solidFill>
            <a:srgbClr val="2A4A8E"/>
          </a:solidFill>
          <a:ln/>
        </p:spPr>
      </p:sp>
      <p:sp>
        <p:nvSpPr>
          <p:cNvPr id="11" name="Text 9"/>
          <p:cNvSpPr/>
          <p:nvPr/>
        </p:nvSpPr>
        <p:spPr>
          <a:xfrm>
            <a:off x="6583680" y="2029968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BBC04"/>
                </a:solidFill>
              </a:rPr>
              <a:t>6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583680" y="2688336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FAST Stages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720840" y="3090672"/>
            <a:ext cx="2011680" cy="18288"/>
          </a:xfrm>
          <a:prstGeom prst="rect">
            <a:avLst/>
          </a:prstGeom>
          <a:solidFill>
            <a:srgbClr val="2A4A8E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0" y="3328416"/>
            <a:ext cx="2286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BBC04"/>
                </a:solidFill>
              </a:rPr>
              <a:t>100%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6583680" y="39867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Open Source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11480" y="4736592"/>
            <a:ext cx="5852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6080"/>
                </a:solidFill>
              </a:rPr>
              <a:t>github.com/GoogleCloudPlatform/cloud-foundation-fabric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2B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Cloud Foundation Fabric 是什麼？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</a:rPr>
              <a:t>Google Cloud Platform 官方維護的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98755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2B6E"/>
                </a:solidFill>
              </a:rPr>
              <a:t>企業級 Terraform IaC 工具庫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682496"/>
            <a:ext cx="4389120" cy="4572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7" name="Shape 5"/>
          <p:cNvSpPr/>
          <p:nvPr/>
        </p:nvSpPr>
        <p:spPr>
          <a:xfrm>
            <a:off x="292608" y="1847088"/>
            <a:ext cx="2761488" cy="2971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92608" y="1847088"/>
            <a:ext cx="2761488" cy="9144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9" name="Shape 7"/>
          <p:cNvSpPr/>
          <p:nvPr/>
        </p:nvSpPr>
        <p:spPr>
          <a:xfrm>
            <a:off x="429768" y="2029968"/>
            <a:ext cx="822960" cy="237744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0" name="Text 8"/>
          <p:cNvSpPr/>
          <p:nvPr/>
        </p:nvSpPr>
        <p:spPr>
          <a:xfrm>
            <a:off x="429768" y="2029968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SPEED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29768" y="2359152"/>
            <a:ext cx="24871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2B6E"/>
                </a:solidFill>
              </a:rPr>
              <a:t>快速上手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29768" y="2788920"/>
            <a:ext cx="2487168" cy="2743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3" name="Text 11"/>
          <p:cNvSpPr/>
          <p:nvPr/>
        </p:nvSpPr>
        <p:spPr>
          <a:xfrm>
            <a:off x="429768" y="2880360"/>
            <a:ext cx="248716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從空白 GCP 組織快速建立符合企業規範的雲端基礎架構，大幅縮短導入時程。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172968" y="1847088"/>
            <a:ext cx="2761488" cy="2971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172968" y="1847088"/>
            <a:ext cx="2761488" cy="91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6" name="Shape 14"/>
          <p:cNvSpPr/>
          <p:nvPr/>
        </p:nvSpPr>
        <p:spPr>
          <a:xfrm>
            <a:off x="3310128" y="2029968"/>
            <a:ext cx="822960" cy="23774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3310128" y="2029968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SECURE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310128" y="2359152"/>
            <a:ext cx="24871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2B6E"/>
                </a:solidFill>
              </a:rPr>
              <a:t>安全優先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3310128" y="2788920"/>
            <a:ext cx="2487168" cy="2743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0" name="Text 18"/>
          <p:cNvSpPr/>
          <p:nvPr/>
        </p:nvSpPr>
        <p:spPr>
          <a:xfrm>
            <a:off x="3310128" y="2880360"/>
            <a:ext cx="248716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每個設計決策都以安全為核心，最小化權限，使用 IAM Conditions 與 Tag-based 存取控制。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053328" y="1847088"/>
            <a:ext cx="2761488" cy="2971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053328" y="1847088"/>
            <a:ext cx="2761488" cy="914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3" name="Shape 21"/>
          <p:cNvSpPr/>
          <p:nvPr/>
        </p:nvSpPr>
        <p:spPr>
          <a:xfrm>
            <a:off x="6190488" y="2029968"/>
            <a:ext cx="822960" cy="237744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4" name="Text 22"/>
          <p:cNvSpPr/>
          <p:nvPr/>
        </p:nvSpPr>
        <p:spPr>
          <a:xfrm>
            <a:off x="6190488" y="2029968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SCALE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190488" y="2359152"/>
            <a:ext cx="24871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2B6E"/>
                </a:solidFill>
              </a:rPr>
              <a:t>高度可擴充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6190488" y="2788920"/>
            <a:ext cx="2487168" cy="2743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7" name="Text 25"/>
          <p:cNvSpPr/>
          <p:nvPr/>
        </p:nvSpPr>
        <p:spPr>
          <a:xfrm>
            <a:off x="6190488" y="2880360"/>
            <a:ext cx="248716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可依需求 fork、客製化，或整體採用作為原型開發工具包，支援 CI/CD 自動化。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2B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1F5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三大核心組成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Cloud Foundation Fabric 的架構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36576"/>
          </a:xfrm>
          <a:prstGeom prst="rect">
            <a:avLst/>
          </a:prstGeom>
          <a:solidFill>
            <a:srgbClr val="1A3A6E"/>
          </a:solidFill>
          <a:ln/>
        </p:spPr>
      </p:sp>
      <p:sp>
        <p:nvSpPr>
          <p:cNvPr id="6" name="Shape 4"/>
          <p:cNvSpPr/>
          <p:nvPr/>
        </p:nvSpPr>
        <p:spPr>
          <a:xfrm>
            <a:off x="256032" y="1243584"/>
            <a:ext cx="2788920" cy="3611880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56032" y="1243584"/>
            <a:ext cx="2788920" cy="109728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8" name="Text 6"/>
          <p:cNvSpPr/>
          <p:nvPr/>
        </p:nvSpPr>
        <p:spPr>
          <a:xfrm>
            <a:off x="393192" y="141732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4285F4"/>
                </a:solidFill>
              </a:rPr>
              <a:t>01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393192" y="19202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Fabric FAST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93192" y="2286000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285F4"/>
                </a:solidFill>
              </a:rPr>
              <a:t>組織部署框架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93192" y="2615184"/>
            <a:ext cx="2514600" cy="27432"/>
          </a:xfrm>
          <a:prstGeom prst="rect">
            <a:avLst/>
          </a:prstGeom>
          <a:solidFill>
            <a:srgbClr val="1A3A6E"/>
          </a:solidFill>
          <a:ln/>
        </p:spPr>
      </p:sp>
      <p:sp>
        <p:nvSpPr>
          <p:cNvPr id="12" name="Text 10"/>
          <p:cNvSpPr/>
          <p:nvPr/>
        </p:nvSpPr>
        <p:spPr>
          <a:xfrm>
            <a:off x="393192" y="2724912"/>
            <a:ext cx="2514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分階段 Terraform 設定，協助企業從零建立完整 GCP 組織架構，包含 IAM、網路、安全等一整套生產環境設定。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163824" y="1243584"/>
            <a:ext cx="2788920" cy="3611880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163824" y="1243584"/>
            <a:ext cx="2788920" cy="10972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3300984" y="141732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D9488"/>
                </a:solidFill>
              </a:rPr>
              <a:t>02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3300984" y="19202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Terraform Modules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300984" y="2286000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9488"/>
                </a:solidFill>
              </a:rPr>
              <a:t>87+ 可重用模組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300984" y="2615184"/>
            <a:ext cx="2514600" cy="27432"/>
          </a:xfrm>
          <a:prstGeom prst="rect">
            <a:avLst/>
          </a:prstGeom>
          <a:solidFill>
            <a:srgbClr val="1A3A6E"/>
          </a:solidFill>
          <a:ln/>
        </p:spPr>
      </p:sp>
      <p:sp>
        <p:nvSpPr>
          <p:cNvPr id="19" name="Text 17"/>
          <p:cNvSpPr/>
          <p:nvPr/>
        </p:nvSpPr>
        <p:spPr>
          <a:xfrm>
            <a:off x="3300984" y="2724912"/>
            <a:ext cx="2514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涵蓋 GCP 幾乎所有核心服務的 Terraform 模組。設計為低副作用、可組合，接近原生 GCP resource 介面，方便客製化。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071616" y="1243584"/>
            <a:ext cx="2788920" cy="3611880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71616" y="1243584"/>
            <a:ext cx="2788920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22" name="Text 20"/>
          <p:cNvSpPr/>
          <p:nvPr/>
        </p:nvSpPr>
        <p:spPr>
          <a:xfrm>
            <a:off x="6208776" y="141732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BBC04"/>
                </a:solidFill>
              </a:rPr>
              <a:t>03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6208776" y="19202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Resource Factories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208776" y="2286000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BBC04"/>
                </a:solidFill>
              </a:rPr>
              <a:t>YAML 驅動工廠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208776" y="2615184"/>
            <a:ext cx="2514600" cy="27432"/>
          </a:xfrm>
          <a:prstGeom prst="rect">
            <a:avLst/>
          </a:prstGeom>
          <a:solidFill>
            <a:srgbClr val="1A3A6E"/>
          </a:solidFill>
          <a:ln/>
        </p:spPr>
      </p:sp>
      <p:sp>
        <p:nvSpPr>
          <p:cNvPr id="26" name="Text 24"/>
          <p:cNvSpPr/>
          <p:nvPr/>
        </p:nvSpPr>
        <p:spPr>
          <a:xfrm>
            <a:off x="6208776" y="2724912"/>
            <a:ext cx="2514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透過 YAML 設定檔批量建立 GCP 資源（專案、網路、防火牆規則等），讓非 Terraform 工程師也能管理大規模基礎設施。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2B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Fabric FAST — 企業 GCP 組織部署框架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2B6E"/>
                </a:solidFill>
              </a:rPr>
              <a:t>什麼是 FAST？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3840480" cy="36576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170432"/>
            <a:ext cx="38404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FAST (Foundation and Accelerator Starters Toolkit) 來自 Google Cloud PSO 工程師，集結數十年實戰經驗。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每個 Stage 對應組織內不同責任團隊，透過 Contract 介面傳遞輸出，各團隊可獨立管理自己的範疇。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3447288"/>
            <a:ext cx="164592" cy="164592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8" name="Text 6"/>
          <p:cNvSpPr/>
          <p:nvPr/>
        </p:nvSpPr>
        <p:spPr>
          <a:xfrm>
            <a:off x="621792" y="340156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6E"/>
                </a:solidFill>
              </a:rPr>
              <a:t>安全優先設計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3794760"/>
            <a:ext cx="164592" cy="16459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621792" y="374904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6E"/>
                </a:solidFill>
              </a:rPr>
              <a:t>Stage Contract 介面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4142232"/>
            <a:ext cx="164592" cy="16459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4096512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6E"/>
                </a:solidFill>
              </a:rPr>
              <a:t>YAML Factory 驅動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4489704"/>
            <a:ext cx="164592" cy="16459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" y="4443984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2B6E"/>
                </a:solidFill>
              </a:rPr>
              <a:t>CI/CD 原生支援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0" y="621792"/>
            <a:ext cx="4297680" cy="694944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0" y="621792"/>
            <a:ext cx="91440" cy="694944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0" y="676656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285F4"/>
                </a:solidFill>
              </a:rPr>
              <a:t>Stage 0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54880" y="95097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6E"/>
                </a:solidFill>
              </a:rPr>
              <a:t>Organization Setup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949440" y="80467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IAM、資源層級、Billing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458200" y="1316736"/>
            <a:ext cx="36576" cy="14630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0" y="1463040"/>
            <a:ext cx="4297680" cy="694944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0" y="1463040"/>
            <a:ext cx="91440" cy="694944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3" name="Text 21"/>
          <p:cNvSpPr/>
          <p:nvPr/>
        </p:nvSpPr>
        <p:spPr>
          <a:xfrm>
            <a:off x="4754880" y="151790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7C3AED"/>
                </a:solidFill>
              </a:rPr>
              <a:t>Stage 1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754880" y="179222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6E"/>
                </a:solidFill>
              </a:rPr>
              <a:t>VPC Service Controls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949440" y="1645920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VPC-SC 邊界保護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8458200" y="2157984"/>
            <a:ext cx="36576" cy="14630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27" name="Shape 25"/>
          <p:cNvSpPr/>
          <p:nvPr/>
        </p:nvSpPr>
        <p:spPr>
          <a:xfrm>
            <a:off x="4572000" y="2304288"/>
            <a:ext cx="4297680" cy="694944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0" y="2304288"/>
            <a:ext cx="91440" cy="69494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9" name="Text 27"/>
          <p:cNvSpPr/>
          <p:nvPr/>
        </p:nvSpPr>
        <p:spPr>
          <a:xfrm>
            <a:off x="4754880" y="235915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Stage 2a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754880" y="263347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6E"/>
                </a:solidFill>
              </a:rPr>
              <a:t>Security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949440" y="2487168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KMS、Secret Manager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8458200" y="2999232"/>
            <a:ext cx="36576" cy="14630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33" name="Shape 31"/>
          <p:cNvSpPr/>
          <p:nvPr/>
        </p:nvSpPr>
        <p:spPr>
          <a:xfrm>
            <a:off x="4572000" y="3145536"/>
            <a:ext cx="4297680" cy="694944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572000" y="3145536"/>
            <a:ext cx="91440" cy="694944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35" name="Text 33"/>
          <p:cNvSpPr/>
          <p:nvPr/>
        </p:nvSpPr>
        <p:spPr>
          <a:xfrm>
            <a:off x="4754880" y="32004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A580C"/>
                </a:solidFill>
              </a:rPr>
              <a:t>Stage 2b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4747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6E"/>
                </a:solidFill>
              </a:rPr>
              <a:t>Networking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949440" y="332841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Hub-Spoke VPC、VPN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8458200" y="3840480"/>
            <a:ext cx="36576" cy="14630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39" name="Shape 37"/>
          <p:cNvSpPr/>
          <p:nvPr/>
        </p:nvSpPr>
        <p:spPr>
          <a:xfrm>
            <a:off x="4572000" y="3986784"/>
            <a:ext cx="4297680" cy="694944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572000" y="3986784"/>
            <a:ext cx="91440" cy="694944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41" name="Text 39"/>
          <p:cNvSpPr/>
          <p:nvPr/>
        </p:nvSpPr>
        <p:spPr>
          <a:xfrm>
            <a:off x="4754880" y="404164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6A34A"/>
                </a:solidFill>
              </a:rPr>
              <a:t>Stage 2c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754880" y="431596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6E"/>
                </a:solidFill>
              </a:rPr>
              <a:t>Project Factory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949440" y="4169664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YAML 批量建立專案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2B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1F5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Terraform Modules — 87+ 可重用模組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56032" y="621792"/>
            <a:ext cx="4224528" cy="1261872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621792"/>
            <a:ext cx="4224528" cy="9144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6" name="Text 4"/>
          <p:cNvSpPr/>
          <p:nvPr/>
        </p:nvSpPr>
        <p:spPr>
          <a:xfrm>
            <a:off x="393192" y="768096"/>
            <a:ext cx="3017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基礎架構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840480" y="749808"/>
            <a:ext cx="512064" cy="347472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8" name="Text 6"/>
          <p:cNvSpPr/>
          <p:nvPr/>
        </p:nvSpPr>
        <p:spPr>
          <a:xfrm>
            <a:off x="3840480" y="749808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2B6E"/>
                </a:solidFill>
              </a:rPr>
              <a:t>8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93192" y="1188720"/>
            <a:ext cx="39502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organization · folder · project · IAM · billing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00016" y="621792"/>
            <a:ext cx="4224528" cy="1261872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0016" y="621792"/>
            <a:ext cx="4224528" cy="91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4837176" y="768096"/>
            <a:ext cx="3017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網路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84464" y="749808"/>
            <a:ext cx="512064" cy="34747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8284464" y="749808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2B6E"/>
                </a:solidFill>
              </a:rPr>
              <a:t>22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37176" y="1188720"/>
            <a:ext cx="39502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VPC · DNS · NAT · VPN · Load Balancer · Firewall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56032" y="2066544"/>
            <a:ext cx="4224528" cy="1261872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56032" y="2066544"/>
            <a:ext cx="4224528" cy="914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8" name="Text 16"/>
          <p:cNvSpPr/>
          <p:nvPr/>
        </p:nvSpPr>
        <p:spPr>
          <a:xfrm>
            <a:off x="393192" y="2212848"/>
            <a:ext cx="3017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計算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840480" y="2194560"/>
            <a:ext cx="512064" cy="34747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0" name="Text 18"/>
          <p:cNvSpPr/>
          <p:nvPr/>
        </p:nvSpPr>
        <p:spPr>
          <a:xfrm>
            <a:off x="3840480" y="2194560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2B6E"/>
                </a:solidFill>
              </a:rPr>
              <a:t>10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93192" y="2633472"/>
            <a:ext cx="39502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VM · MIG · GKE · Cloud Run · Cloud Functions · GCVE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0016" y="2066544"/>
            <a:ext cx="4224528" cy="1261872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0016" y="2066544"/>
            <a:ext cx="4224528" cy="9144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4" name="Text 22"/>
          <p:cNvSpPr/>
          <p:nvPr/>
        </p:nvSpPr>
        <p:spPr>
          <a:xfrm>
            <a:off x="4837176" y="2212848"/>
            <a:ext cx="3017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資料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8284464" y="2194560"/>
            <a:ext cx="512064" cy="347472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26" name="Text 24"/>
          <p:cNvSpPr/>
          <p:nvPr/>
        </p:nvSpPr>
        <p:spPr>
          <a:xfrm>
            <a:off x="8284464" y="2194560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2B6E"/>
                </a:solidFill>
              </a:rPr>
              <a:t>20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37176" y="2633472"/>
            <a:ext cx="39502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BigQuery · Cloud SQL · Spanner · GCS · Pub/Sub · AlloyDB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56032" y="3511296"/>
            <a:ext cx="4224528" cy="1261872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56032" y="3511296"/>
            <a:ext cx="4224528" cy="9144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0" name="Text 28"/>
          <p:cNvSpPr/>
          <p:nvPr/>
        </p:nvSpPr>
        <p:spPr>
          <a:xfrm>
            <a:off x="393192" y="3657600"/>
            <a:ext cx="3017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安全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3840480" y="3639312"/>
            <a:ext cx="512064" cy="347472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32" name="Text 30"/>
          <p:cNvSpPr/>
          <p:nvPr/>
        </p:nvSpPr>
        <p:spPr>
          <a:xfrm>
            <a:off x="3840480" y="3639312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2B6E"/>
                </a:solidFill>
              </a:rPr>
              <a:t>6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93192" y="4078224"/>
            <a:ext cx="39502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KMS · Secret Manager · VPC-SC · Certificate Authority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700016" y="3511296"/>
            <a:ext cx="4224528" cy="1261872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00016" y="3511296"/>
            <a:ext cx="4224528" cy="91440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36" name="Text 34"/>
          <p:cNvSpPr/>
          <p:nvPr/>
        </p:nvSpPr>
        <p:spPr>
          <a:xfrm>
            <a:off x="4837176" y="3657600"/>
            <a:ext cx="3017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開發 &amp; AI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8284464" y="3639312"/>
            <a:ext cx="512064" cy="347472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38" name="Text 36"/>
          <p:cNvSpPr/>
          <p:nvPr/>
        </p:nvSpPr>
        <p:spPr>
          <a:xfrm>
            <a:off x="8284464" y="3639312"/>
            <a:ext cx="5120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2B6E"/>
                </a:solidFill>
              </a:rPr>
              <a:t>12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837176" y="4078224"/>
            <a:ext cx="39502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Artifact Registry · Apigee · Cloud Deploy · AI Apps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2B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Resource Factories — YAML 驅動的資源工廠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用 YAML 取代 Terraform HCL，讓非工程師也能管理大規模 GCP 資源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38912" y="1143000"/>
            <a:ext cx="265176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38912" y="1143000"/>
            <a:ext cx="2651760" cy="109728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7" name="Text 5"/>
          <p:cNvSpPr/>
          <p:nvPr/>
        </p:nvSpPr>
        <p:spPr>
          <a:xfrm>
            <a:off x="576072" y="132588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6E"/>
                </a:solidFill>
              </a:rPr>
              <a:t>YAML 設定檔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76072" y="178308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project.yaml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firewall.yaml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subnet.yaml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090672" y="1874520"/>
            <a:ext cx="256032" cy="4572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0" name="Text 8"/>
          <p:cNvSpPr/>
          <p:nvPr/>
        </p:nvSpPr>
        <p:spPr>
          <a:xfrm>
            <a:off x="3182112" y="1810512"/>
            <a:ext cx="1463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285F4"/>
                </a:solidFill>
              </a:rPr>
              <a:t>&gt;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346704" y="1143000"/>
            <a:ext cx="265176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346704" y="1143000"/>
            <a:ext cx="2651760" cy="109728"/>
          </a:xfrm>
          <a:prstGeom prst="rect">
            <a:avLst/>
          </a:prstGeom>
          <a:solidFill>
            <a:srgbClr val="1A56B0"/>
          </a:solidFill>
          <a:ln/>
        </p:spPr>
      </p:sp>
      <p:sp>
        <p:nvSpPr>
          <p:cNvPr id="13" name="Text 11"/>
          <p:cNvSpPr/>
          <p:nvPr/>
        </p:nvSpPr>
        <p:spPr>
          <a:xfrm>
            <a:off x="3483864" y="132588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6E"/>
                </a:solidFill>
              </a:rPr>
              <a:t>Terraform Factory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83864" y="178308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project-factory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network-factory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firewall-policy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998464" y="1874520"/>
            <a:ext cx="256032" cy="4572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6" name="Text 14"/>
          <p:cNvSpPr/>
          <p:nvPr/>
        </p:nvSpPr>
        <p:spPr>
          <a:xfrm>
            <a:off x="6089904" y="1810512"/>
            <a:ext cx="1463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285F4"/>
                </a:solidFill>
              </a:rPr>
              <a:t>&gt;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254496" y="1143000"/>
            <a:ext cx="2651760" cy="1965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254496" y="1143000"/>
            <a:ext cx="2651760" cy="10972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Text 17"/>
          <p:cNvSpPr/>
          <p:nvPr/>
        </p:nvSpPr>
        <p:spPr>
          <a:xfrm>
            <a:off x="6391656" y="132588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6E"/>
                </a:solidFill>
              </a:rPr>
              <a:t>GCP 資源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391656" y="178308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Projects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VPC &amp; Subnets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</a:rPr>
              <a:t>Firewall Rules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65760" y="3246120"/>
            <a:ext cx="8412480" cy="36576"/>
          </a:xfrm>
          <a:prstGeom prst="rect">
            <a:avLst/>
          </a:prstGeom>
          <a:solidFill>
            <a:srgbClr val="D1D5DB"/>
          </a:solidFill>
          <a:ln/>
        </p:spPr>
      </p:sp>
      <p:sp>
        <p:nvSpPr>
          <p:cNvPr id="22" name="Text 20"/>
          <p:cNvSpPr/>
          <p:nvPr/>
        </p:nvSpPr>
        <p:spPr>
          <a:xfrm>
            <a:off x="365760" y="336499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6E"/>
                </a:solidFill>
              </a:rPr>
              <a:t>主要優點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65760" y="3840480"/>
            <a:ext cx="13716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4" name="Text 22"/>
          <p:cNvSpPr/>
          <p:nvPr/>
        </p:nvSpPr>
        <p:spPr>
          <a:xfrm>
            <a:off x="594360" y="3767328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降低 Terraform 學習門檻，專案申請流程標準化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3840480"/>
            <a:ext cx="13716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6" name="Text 24"/>
          <p:cNvSpPr/>
          <p:nvPr/>
        </p:nvSpPr>
        <p:spPr>
          <a:xfrm>
            <a:off x="4983480" y="3767328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YAML 版本控制，變更歷程清晰可追蹤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" y="4187952"/>
            <a:ext cx="13716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8" name="Text 26"/>
          <p:cNvSpPr/>
          <p:nvPr/>
        </p:nvSpPr>
        <p:spPr>
          <a:xfrm>
            <a:off x="594360" y="411480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大規模批量操作，效率倍增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54880" y="4187952"/>
            <a:ext cx="13716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0" name="Text 28"/>
          <p:cNvSpPr/>
          <p:nvPr/>
        </p:nvSpPr>
        <p:spPr>
          <a:xfrm>
            <a:off x="4983480" y="411480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支援 GitOps 工作流程，自動化審核與部署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B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1F5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安全設計 &amp; CI/CD 整合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56032" y="640080"/>
            <a:ext cx="4069080" cy="4206240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640080"/>
            <a:ext cx="4069080" cy="109728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804672"/>
            <a:ext cx="164592" cy="164592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77724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安全優先設計原則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35331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9" name="Text 7"/>
          <p:cNvSpPr/>
          <p:nvPr/>
        </p:nvSpPr>
        <p:spPr>
          <a:xfrm>
            <a:off x="658368" y="129844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最小權限原則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58368" y="157276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精細使用 Groups、Service Accounts、Custom Roles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199339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12" name="Text 10"/>
          <p:cNvSpPr/>
          <p:nvPr/>
        </p:nvSpPr>
        <p:spPr>
          <a:xfrm>
            <a:off x="658368" y="193852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IAM Conditions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58368" y="221284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依 Tag 條件控制組織層級的存取範圍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63347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15" name="Text 13"/>
          <p:cNvSpPr/>
          <p:nvPr/>
        </p:nvSpPr>
        <p:spPr>
          <a:xfrm>
            <a:off x="658368" y="257860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Delegated Role Grants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58368" y="285292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受控委派職責，各 Stage 只能管理自己範疇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27355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" y="321868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VPC Service Controls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58368" y="349300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為敏感資源建立安全邊界，防止資料外洩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391363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21" name="Text 19"/>
          <p:cNvSpPr/>
          <p:nvPr/>
        </p:nvSpPr>
        <p:spPr>
          <a:xfrm>
            <a:off x="658368" y="385876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Audit Logging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58368" y="413308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完整的審計日誌，符合企業合規需求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0" y="640080"/>
            <a:ext cx="4315968" cy="4206240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572000" y="640080"/>
            <a:ext cx="4315968" cy="10972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5" name="Shape 23"/>
          <p:cNvSpPr/>
          <p:nvPr/>
        </p:nvSpPr>
        <p:spPr>
          <a:xfrm>
            <a:off x="4773168" y="804672"/>
            <a:ext cx="164592" cy="16459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6" name="Text 24"/>
          <p:cNvSpPr/>
          <p:nvPr/>
        </p:nvSpPr>
        <p:spPr>
          <a:xfrm>
            <a:off x="5029200" y="7772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CI/CD 原生整合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773168" y="135331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28" name="Text 26"/>
          <p:cNvSpPr/>
          <p:nvPr/>
        </p:nvSpPr>
        <p:spPr>
          <a:xfrm>
            <a:off x="4974336" y="129844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Workload Identity Federation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974336" y="157276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無需長效金鑰，安全驗證 CI/CD 流水線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73168" y="199339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31" name="Text 29"/>
          <p:cNvSpPr/>
          <p:nvPr/>
        </p:nvSpPr>
        <p:spPr>
          <a:xfrm>
            <a:off x="4974336" y="193852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支援主流 CI/CD 平台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974336" y="221284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GitHub Actions、GitLab CI、Cloud Build、Jenkins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773168" y="263347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34" name="Text 32"/>
          <p:cNvSpPr/>
          <p:nvPr/>
        </p:nvSpPr>
        <p:spPr>
          <a:xfrm>
            <a:off x="4974336" y="25786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Sample Workflow 範本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974336" y="285292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開箱即用的 pipeline 設定，快速上手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73168" y="327355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37" name="Text 35"/>
          <p:cNvSpPr/>
          <p:nvPr/>
        </p:nvSpPr>
        <p:spPr>
          <a:xfrm>
            <a:off x="4974336" y="321868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Stage 輸出自動化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4974336" y="34930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Stage 間資料流自動傳遞，減少手動作業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73168" y="3913632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40" name="Text 38"/>
          <p:cNvSpPr/>
          <p:nvPr/>
        </p:nvSpPr>
        <p:spPr>
          <a:xfrm>
            <a:off x="4974336" y="385876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BBC04"/>
                </a:solidFill>
              </a:rPr>
              <a:t>GitOps 工作流程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4974336" y="413308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FD0"/>
                </a:solidFill>
              </a:rPr>
              <a:t>IaC 倉庫設計建議與 PR 審查流程整合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D2B6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適用情境與目標用戶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</a:rPr>
              <a:t>不論規模大小，都能從 Cloud Foundation Fabric 獲益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56032" y="1097280"/>
            <a:ext cx="2788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56032" y="1097280"/>
            <a:ext cx="2788920" cy="109728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7" name="Shape 5"/>
          <p:cNvSpPr/>
          <p:nvPr/>
        </p:nvSpPr>
        <p:spPr>
          <a:xfrm>
            <a:off x="393192" y="1280160"/>
            <a:ext cx="914400" cy="237744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8" name="Text 6"/>
          <p:cNvSpPr/>
          <p:nvPr/>
        </p:nvSpPr>
        <p:spPr>
          <a:xfrm>
            <a:off x="393192" y="12801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ENTERPRISE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93192" y="1627632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6E"/>
                </a:solidFill>
              </a:rPr>
              <a:t>企業 GCP 建置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93192" y="2066544"/>
            <a:ext cx="2514600" cy="2743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1" name="Shape 9"/>
          <p:cNvSpPr/>
          <p:nvPr/>
        </p:nvSpPr>
        <p:spPr>
          <a:xfrm>
            <a:off x="393192" y="2304288"/>
            <a:ext cx="128016" cy="128016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2" name="Text 10"/>
          <p:cNvSpPr/>
          <p:nvPr/>
        </p:nvSpPr>
        <p:spPr>
          <a:xfrm>
            <a:off x="603504" y="2194560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從零建立符合安全規範的 GCP 組織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93192" y="3054096"/>
            <a:ext cx="128016" cy="128016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4" name="Text 12"/>
          <p:cNvSpPr/>
          <p:nvPr/>
        </p:nvSpPr>
        <p:spPr>
          <a:xfrm>
            <a:off x="603504" y="2944368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企業 Landing Zone 快速落地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93192" y="3803904"/>
            <a:ext cx="128016" cy="128016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16" name="Text 14"/>
          <p:cNvSpPr/>
          <p:nvPr/>
        </p:nvSpPr>
        <p:spPr>
          <a:xfrm>
            <a:off x="603504" y="3694176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跨部門 IAM 與資源隔離設計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163824" y="1097280"/>
            <a:ext cx="2788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163824" y="1097280"/>
            <a:ext cx="2788920" cy="10972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Shape 17"/>
          <p:cNvSpPr/>
          <p:nvPr/>
        </p:nvSpPr>
        <p:spPr>
          <a:xfrm>
            <a:off x="3300984" y="1280160"/>
            <a:ext cx="914400" cy="23774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0" name="Text 18"/>
          <p:cNvSpPr/>
          <p:nvPr/>
        </p:nvSpPr>
        <p:spPr>
          <a:xfrm>
            <a:off x="3300984" y="12801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STARTUP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300984" y="1627632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6E"/>
                </a:solidFill>
              </a:rPr>
              <a:t>新專案快速啟動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300984" y="2066544"/>
            <a:ext cx="2514600" cy="2743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3" name="Shape 21"/>
          <p:cNvSpPr/>
          <p:nvPr/>
        </p:nvSpPr>
        <p:spPr>
          <a:xfrm>
            <a:off x="3300984" y="2304288"/>
            <a:ext cx="128016" cy="128016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4" name="Text 22"/>
          <p:cNvSpPr/>
          <p:nvPr/>
        </p:nvSpPr>
        <p:spPr>
          <a:xfrm>
            <a:off x="3511296" y="2194560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Project Factory + YAML 快速建立新專案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00984" y="3054096"/>
            <a:ext cx="128016" cy="128016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6" name="Text 24"/>
          <p:cNvSpPr/>
          <p:nvPr/>
        </p:nvSpPr>
        <p:spPr>
          <a:xfrm>
            <a:off x="3511296" y="2944368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標準化網路與安全設定自動套用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300984" y="3803904"/>
            <a:ext cx="128016" cy="128016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8" name="Text 26"/>
          <p:cNvSpPr/>
          <p:nvPr/>
        </p:nvSpPr>
        <p:spPr>
          <a:xfrm>
            <a:off x="3511296" y="3694176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減少重複性基礎設施工作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071616" y="1097280"/>
            <a:ext cx="2788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071616" y="1097280"/>
            <a:ext cx="2788920" cy="10972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1" name="Shape 29"/>
          <p:cNvSpPr/>
          <p:nvPr/>
        </p:nvSpPr>
        <p:spPr>
          <a:xfrm>
            <a:off x="6208776" y="1280160"/>
            <a:ext cx="914400" cy="237744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2" name="Text 30"/>
          <p:cNvSpPr/>
          <p:nvPr/>
        </p:nvSpPr>
        <p:spPr>
          <a:xfrm>
            <a:off x="6208776" y="1280160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DEVELOPER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208776" y="1627632"/>
            <a:ext cx="2514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6E"/>
                </a:solidFill>
              </a:rPr>
              <a:t>IaC 模組化開發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6208776" y="2066544"/>
            <a:ext cx="2514600" cy="27432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5" name="Shape 33"/>
          <p:cNvSpPr/>
          <p:nvPr/>
        </p:nvSpPr>
        <p:spPr>
          <a:xfrm>
            <a:off x="6208776" y="2304288"/>
            <a:ext cx="128016" cy="12801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6" name="Text 34"/>
          <p:cNvSpPr/>
          <p:nvPr/>
        </p:nvSpPr>
        <p:spPr>
          <a:xfrm>
            <a:off x="6419088" y="2194560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借用成熟模組加速 Terraform 開發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208776" y="3054096"/>
            <a:ext cx="128016" cy="12801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8" name="Text 36"/>
          <p:cNvSpPr/>
          <p:nvPr/>
        </p:nvSpPr>
        <p:spPr>
          <a:xfrm>
            <a:off x="6419088" y="2944368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Fork 客製化符合公司政策版本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208776" y="3803904"/>
            <a:ext cx="128016" cy="12801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40" name="Text 38"/>
          <p:cNvSpPr/>
          <p:nvPr/>
        </p:nvSpPr>
        <p:spPr>
          <a:xfrm>
            <a:off x="6419088" y="3694176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</a:rPr>
              <a:t>參考設計模式提升程式碼品質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2B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285F4"/>
                </a:solidFill>
              </a:rPr>
              <a:t>總結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749808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Cloud Foundation Fabric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298448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0C4DE"/>
                </a:solidFill>
              </a:rPr>
              <a:t>讓 GCP 組織建設更快、更安全、更易維護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11480" y="1828800"/>
            <a:ext cx="5029200" cy="6400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7" name="Shape 5"/>
          <p:cNvSpPr/>
          <p:nvPr/>
        </p:nvSpPr>
        <p:spPr>
          <a:xfrm>
            <a:off x="411480" y="2048256"/>
            <a:ext cx="731520" cy="274320"/>
          </a:xfrm>
          <a:prstGeom prst="rect">
            <a:avLst/>
          </a:prstGeom>
          <a:solidFill>
            <a:srgbClr val="4285F4"/>
          </a:solidFill>
          <a:ln/>
        </p:spPr>
      </p:sp>
      <p:sp>
        <p:nvSpPr>
          <p:cNvPr id="8" name="Text 6"/>
          <p:cNvSpPr/>
          <p:nvPr/>
        </p:nvSpPr>
        <p:spPr>
          <a:xfrm>
            <a:off x="411480" y="2048256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FAST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1234440" y="201168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D4F0"/>
                </a:solidFill>
              </a:rPr>
              <a:t>分階段建立完整 GCP 組織，安全優先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11480" y="2596896"/>
            <a:ext cx="731520" cy="2743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596896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MODULE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234440" y="256032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D4F0"/>
                </a:solidFill>
              </a:rPr>
              <a:t>87+ 模組涵蓋所有 GCP 核心服務，隨取隨用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11480" y="3145536"/>
            <a:ext cx="731520" cy="2743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4" name="Text 12"/>
          <p:cNvSpPr/>
          <p:nvPr/>
        </p:nvSpPr>
        <p:spPr>
          <a:xfrm>
            <a:off x="411480" y="3145536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FACTORY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234440" y="310896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D4F0"/>
                </a:solidFill>
              </a:rPr>
              <a:t>YAML 驅動，大規模批量管理資源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11480" y="3694176"/>
            <a:ext cx="731520" cy="274320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17" name="Text 15"/>
          <p:cNvSpPr/>
          <p:nvPr/>
        </p:nvSpPr>
        <p:spPr>
          <a:xfrm>
            <a:off x="411480" y="3694176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CI/CD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234440" y="3657600"/>
            <a:ext cx="4480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D4F0"/>
                </a:solidFill>
              </a:rPr>
              <a:t>Workload Identity Federation 原生支援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263640" y="457200"/>
            <a:ext cx="2697480" cy="4389120"/>
          </a:xfrm>
          <a:prstGeom prst="rect">
            <a:avLst/>
          </a:prstGeom>
          <a:solidFill>
            <a:srgbClr val="122460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263640" y="457200"/>
            <a:ext cx="2697480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21" name="Text 19"/>
          <p:cNvSpPr/>
          <p:nvPr/>
        </p:nvSpPr>
        <p:spPr>
          <a:xfrm>
            <a:off x="6446520" y="658368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快速開始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446520" y="1207008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23" name="Text 21"/>
          <p:cNvSpPr/>
          <p:nvPr/>
        </p:nvSpPr>
        <p:spPr>
          <a:xfrm>
            <a:off x="6647688" y="1170432"/>
            <a:ext cx="21762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C04"/>
                </a:solidFill>
              </a:rPr>
              <a:t>GitHub Repo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46520" y="1444752"/>
            <a:ext cx="23774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GoogleCloudPlatform/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cloud-foundation-fabric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46520" y="2066544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26" name="Text 24"/>
          <p:cNvSpPr/>
          <p:nvPr/>
        </p:nvSpPr>
        <p:spPr>
          <a:xfrm>
            <a:off x="6647688" y="2029968"/>
            <a:ext cx="21762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C04"/>
                </a:solidFill>
              </a:rPr>
              <a:t>授權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46520" y="2304288"/>
            <a:ext cx="23774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Apache 2.0（可商業使用）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446520" y="2926080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29" name="Text 27"/>
          <p:cNvSpPr/>
          <p:nvPr/>
        </p:nvSpPr>
        <p:spPr>
          <a:xfrm>
            <a:off x="6647688" y="2889504"/>
            <a:ext cx="21762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C04"/>
                </a:solidFill>
              </a:rPr>
              <a:t>建議使用方式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446520" y="3163824"/>
            <a:ext cx="23774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Clone &gt; Fork &gt; 客製化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446520" y="3785616"/>
            <a:ext cx="109728" cy="109728"/>
          </a:xfrm>
          <a:prstGeom prst="rect">
            <a:avLst/>
          </a:prstGeom>
          <a:solidFill>
            <a:srgbClr val="FBBC04"/>
          </a:solidFill>
          <a:ln/>
        </p:spPr>
      </p:sp>
      <p:sp>
        <p:nvSpPr>
          <p:cNvPr id="32" name="Text 30"/>
          <p:cNvSpPr/>
          <p:nvPr/>
        </p:nvSpPr>
        <p:spPr>
          <a:xfrm>
            <a:off x="6647688" y="3749040"/>
            <a:ext cx="21762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C04"/>
                </a:solidFill>
              </a:rPr>
              <a:t>適合對象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446520" y="4023360"/>
            <a:ext cx="23774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GCP 平台工程師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A0B4D0"/>
                </a:solidFill>
              </a:rPr>
              <a:t>雲端架構師 / 安全工程師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Foundation Fabric</dc:title>
  <dc:subject>PptxGenJS Presentation</dc:subject>
  <dc:creator>Roy</dc:creator>
  <cp:lastModifiedBy>Roy</cp:lastModifiedBy>
  <cp:revision>1</cp:revision>
  <dcterms:created xsi:type="dcterms:W3CDTF">2026-05-13T07:26:04Z</dcterms:created>
  <dcterms:modified xsi:type="dcterms:W3CDTF">2026-05-13T07:26:04Z</dcterms:modified>
</cp:coreProperties>
</file>